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2"/>
  </p:notesMasterIdLst>
  <p:sldIdLst>
    <p:sldId id="256" r:id="rId3"/>
    <p:sldId id="305" r:id="rId4"/>
    <p:sldId id="313" r:id="rId5"/>
    <p:sldId id="320" r:id="rId6"/>
    <p:sldId id="306" r:id="rId7"/>
    <p:sldId id="312" r:id="rId8"/>
    <p:sldId id="299" r:id="rId9"/>
    <p:sldId id="300" r:id="rId10"/>
    <p:sldId id="310" r:id="rId11"/>
    <p:sldId id="311" r:id="rId12"/>
    <p:sldId id="303" r:id="rId13"/>
    <p:sldId id="304" r:id="rId14"/>
    <p:sldId id="319" r:id="rId15"/>
    <p:sldId id="318" r:id="rId16"/>
    <p:sldId id="315" r:id="rId17"/>
    <p:sldId id="314" r:id="rId18"/>
    <p:sldId id="316" r:id="rId19"/>
    <p:sldId id="317" r:id="rId20"/>
    <p:sldId id="270" r:id="rId21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 autoAdjust="0"/>
    <p:restoredTop sz="94721" autoAdjust="0"/>
  </p:normalViewPr>
  <p:slideViewPr>
    <p:cSldViewPr snapToGrid="0">
      <p:cViewPr varScale="1">
        <p:scale>
          <a:sx n="72" d="100"/>
          <a:sy n="72" d="100"/>
        </p:scale>
        <p:origin x="63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7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76776-9780-4155-B66F-6856A058DCE6}" type="datetimeFigureOut">
              <a:rPr lang="en-US" smtClean="0"/>
              <a:t>12/14/2016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93D71-9CF6-4507-A23A-49024E2AA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10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44" name="Picture 43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89" name="Picture 88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2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7200" b="0" strike="noStrike" spc="-1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11/9/16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fld id="{4A9D240B-E7C7-48C9-B92E-CA320553EDFC}" type="slidenum"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pPr algn="ctr">
                <a:lnSpc>
                  <a:spcPct val="100000"/>
                </a:lnSpc>
              </a:p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6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9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LevelEdit Master text styles</a:t>
            </a:r>
          </a:p>
          <a:p>
            <a:pPr marL="743040" lvl="1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level</a:t>
            </a:r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1143000" lvl="2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level</a:t>
            </a:r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1600200" lvl="3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level</a:t>
            </a:r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057400" lvl="4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level</a:t>
            </a:r>
            <a:endParaRPr lang="en-US" sz="20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11/9/16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fld id="{50B921F5-FC39-4578-BAFE-826CBDC16FA5}" type="slidenum"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pPr algn="ctr">
                <a:lnSpc>
                  <a:spcPct val="100000"/>
                </a:lnSpc>
              </a:p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1429560" y="693720"/>
            <a:ext cx="9143640" cy="9136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7200" b="1" strike="noStrike" spc="-1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Spicy Broast Web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5610846" y="5206002"/>
            <a:ext cx="6379560" cy="138032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0" strike="noStrike" cap="all" spc="-1" dirty="0" err="1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Shaibal</a:t>
            </a:r>
            <a:r>
              <a:rPr lang="en-US" sz="2000" b="0" strike="noStrike" cap="all" spc="-1" dirty="0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Das 		 011131143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cap="all" spc="-1" dirty="0" err="1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Irine</a:t>
            </a:r>
            <a:r>
              <a:rPr lang="en-US" sz="2000" b="0" strike="noStrike" cap="all" spc="-1" dirty="0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lang="en-US" sz="2000" b="0" strike="noStrike" cap="all" spc="-1" dirty="0" err="1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Parvin</a:t>
            </a:r>
            <a:r>
              <a:rPr lang="en-US" sz="2000" b="0" strike="noStrike" cap="all" spc="-1" dirty="0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		 011132095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cap="all" spc="-1" dirty="0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Muhammad Ali	 011133042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cap="all" spc="-1" dirty="0" err="1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Yeazullah</a:t>
            </a:r>
            <a:r>
              <a:rPr lang="en-US" sz="2000" b="0" strike="noStrike" cap="all" spc="-1" dirty="0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Aziz 	 011141022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421" y="169101"/>
            <a:ext cx="5901745" cy="140004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Sequence Diagram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/>
          </p:nvPr>
        </p:nvSpPr>
        <p:spPr>
          <a:xfrm>
            <a:off x="1008806" y="2105169"/>
            <a:ext cx="8946360" cy="4195080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Describe</a:t>
            </a:r>
          </a:p>
          <a:p>
            <a:pPr marL="914400" lvl="2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-how objects operate with one another and in what order.</a:t>
            </a:r>
          </a:p>
          <a:p>
            <a:pPr marL="914400" lvl="2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It is a construct of a message </a:t>
            </a:r>
            <a:r>
              <a:rPr lang="en-US" sz="2400" b="1" dirty="0">
                <a:solidFill>
                  <a:schemeClr val="bg1"/>
                </a:solidFill>
              </a:rPr>
              <a:t>sequence</a:t>
            </a:r>
            <a:r>
              <a:rPr lang="en-US" sz="2400" dirty="0">
                <a:solidFill>
                  <a:schemeClr val="bg1"/>
                </a:solidFill>
              </a:rPr>
              <a:t> chart.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A </a:t>
            </a:r>
            <a:r>
              <a:rPr lang="en-US" sz="2400" b="1" dirty="0">
                <a:solidFill>
                  <a:schemeClr val="bg1"/>
                </a:solidFill>
              </a:rPr>
              <a:t>sequence diagram</a:t>
            </a:r>
            <a:r>
              <a:rPr lang="en-US" sz="2400" dirty="0">
                <a:solidFill>
                  <a:schemeClr val="bg1"/>
                </a:solidFill>
              </a:rPr>
              <a:t> shows object interactions arranged in time </a:t>
            </a:r>
            <a:r>
              <a:rPr lang="en-US" sz="2400" b="1" dirty="0">
                <a:solidFill>
                  <a:schemeClr val="bg1"/>
                </a:solidFill>
              </a:rPr>
              <a:t>sequence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732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3" y="374822"/>
            <a:ext cx="2539107" cy="508927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Sequence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Diagram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6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97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756" y="452880"/>
            <a:ext cx="2539107" cy="5089276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Seuence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Diagram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73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33600" y="2027680"/>
            <a:ext cx="7975600" cy="26078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chemeClr val="bg1"/>
                </a:solidFill>
              </a:rPr>
              <a:t>CRC Diagram</a:t>
            </a:r>
            <a:endParaRPr lang="en-US" sz="5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570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CRC Diagram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286039" y="1652057"/>
          <a:ext cx="5584674" cy="22279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6565">
                  <a:extLst>
                    <a:ext uri="{9D8B030D-6E8A-4147-A177-3AD203B41FA5}">
                      <a16:colId xmlns:a16="http://schemas.microsoft.com/office/drawing/2014/main" val="443295986"/>
                    </a:ext>
                  </a:extLst>
                </a:gridCol>
                <a:gridCol w="2818109">
                  <a:extLst>
                    <a:ext uri="{9D8B030D-6E8A-4147-A177-3AD203B41FA5}">
                      <a16:colId xmlns:a16="http://schemas.microsoft.com/office/drawing/2014/main" val="3622269168"/>
                    </a:ext>
                  </a:extLst>
                </a:gridCol>
              </a:tblGrid>
              <a:tr h="354044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Customer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943787"/>
                  </a:ext>
                </a:extLst>
              </a:tr>
              <a:tr h="1873885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Knows Menu</a:t>
                      </a:r>
                      <a:endParaRPr lang="en-US" sz="11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Knows address</a:t>
                      </a:r>
                      <a:endParaRPr lang="en-US" sz="11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Place orders </a:t>
                      </a:r>
                      <a:endParaRPr lang="en-US" sz="11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Confirm payment</a:t>
                      </a:r>
                      <a:endParaRPr lang="en-US" sz="11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Get food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Waiter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Manager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Menu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Delivery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Payment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029013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86039" y="4653723"/>
          <a:ext cx="5584674" cy="18580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6565">
                  <a:extLst>
                    <a:ext uri="{9D8B030D-6E8A-4147-A177-3AD203B41FA5}">
                      <a16:colId xmlns:a16="http://schemas.microsoft.com/office/drawing/2014/main" val="2948087082"/>
                    </a:ext>
                  </a:extLst>
                </a:gridCol>
                <a:gridCol w="2818109">
                  <a:extLst>
                    <a:ext uri="{9D8B030D-6E8A-4147-A177-3AD203B41FA5}">
                      <a16:colId xmlns:a16="http://schemas.microsoft.com/office/drawing/2014/main" val="1049051155"/>
                    </a:ext>
                  </a:extLst>
                </a:gridCol>
              </a:tblGrid>
              <a:tr h="390525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Cook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939655"/>
                  </a:ext>
                </a:extLst>
              </a:tr>
              <a:tr h="1467485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Receive order form queue </a:t>
                      </a:r>
                      <a:endParaRPr lang="en-US" sz="11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Prepare food</a:t>
                      </a:r>
                      <a:endParaRPr lang="en-US" sz="11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Deliver to waiter</a:t>
                      </a:r>
                      <a:endParaRPr lang="en-US" sz="1100">
                        <a:effectLst/>
                      </a:endParaRPr>
                    </a:p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Order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579767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6236267" y="4653723"/>
          <a:ext cx="5385889" cy="16873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68090">
                  <a:extLst>
                    <a:ext uri="{9D8B030D-6E8A-4147-A177-3AD203B41FA5}">
                      <a16:colId xmlns:a16="http://schemas.microsoft.com/office/drawing/2014/main" val="1121723466"/>
                    </a:ext>
                  </a:extLst>
                </a:gridCol>
                <a:gridCol w="2717799">
                  <a:extLst>
                    <a:ext uri="{9D8B030D-6E8A-4147-A177-3AD203B41FA5}">
                      <a16:colId xmlns:a16="http://schemas.microsoft.com/office/drawing/2014/main" val="986146738"/>
                    </a:ext>
                  </a:extLst>
                </a:gridCol>
              </a:tblGrid>
              <a:tr h="450019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2420620" algn="l"/>
                          <a:tab pos="2889885" algn="ctr"/>
                        </a:tabLst>
                      </a:pPr>
                      <a:r>
                        <a:rPr lang="en-US" sz="1800">
                          <a:effectLst/>
                        </a:rPr>
                        <a:t>		Manager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201920"/>
                  </a:ext>
                </a:extLst>
              </a:tr>
              <a:tr h="1237368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Generate order bill</a:t>
                      </a:r>
                      <a:endParaRPr lang="en-US" sz="11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en-US" sz="1800">
                          <a:effectLst/>
                        </a:rPr>
                        <a:t>Receive payment and deliver slip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Customer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Order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4183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7299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33600" y="2027680"/>
            <a:ext cx="7975600" cy="26078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chemeClr val="bg1"/>
                </a:solidFill>
              </a:rPr>
              <a:t>Deployment Diagram</a:t>
            </a:r>
            <a:endParaRPr lang="en-US" sz="5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136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1150697" y="3511390"/>
            <a:ext cx="9404280" cy="140004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Deployment diagrams are used to visualize the topology of the physical components of a system where the software components are deployed.</a:t>
            </a:r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62421" y="169101"/>
            <a:ext cx="5901745" cy="140004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Deployment Diagram</a:t>
            </a:r>
          </a:p>
        </p:txBody>
      </p:sp>
    </p:spTree>
    <p:extLst>
      <p:ext uri="{BB962C8B-B14F-4D97-AF65-F5344CB8AC3E}">
        <p14:creationId xmlns:p14="http://schemas.microsoft.com/office/powerpoint/2010/main" val="3101211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240"/>
            <a:ext cx="12192000" cy="559675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7318" y="194781"/>
            <a:ext cx="5901745" cy="91324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Deployment Diagram</a:t>
            </a:r>
          </a:p>
        </p:txBody>
      </p:sp>
    </p:spTree>
    <p:extLst>
      <p:ext uri="{BB962C8B-B14F-4D97-AF65-F5344CB8AC3E}">
        <p14:creationId xmlns:p14="http://schemas.microsoft.com/office/powerpoint/2010/main" val="912280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UI Design 3 Golden Rules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1203248" y="2676900"/>
            <a:ext cx="9404280" cy="2862052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1. Place users in control.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2. Reduce user’s Memory load.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3. Make the Interface Consistent.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8509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2"/>
          <p:cNvPicPr/>
          <p:nvPr/>
        </p:nvPicPr>
        <p:blipFill>
          <a:blip r:embed="rId2"/>
          <a:stretch/>
        </p:blipFill>
        <p:spPr>
          <a:xfrm>
            <a:off x="1408320" y="7920"/>
            <a:ext cx="9133200" cy="6849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33600" y="2027680"/>
            <a:ext cx="7975600" cy="2607820"/>
          </a:xfrm>
        </p:spPr>
        <p:txBody>
          <a:bodyPr/>
          <a:lstStyle/>
          <a:p>
            <a:pPr algn="ctr"/>
            <a:r>
              <a:rPr lang="en-US" sz="5800" b="1" dirty="0">
                <a:solidFill>
                  <a:schemeClr val="bg1"/>
                </a:solidFill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2028255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690" y="187021"/>
            <a:ext cx="9404280" cy="140004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 Diagram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399206" y="1418898"/>
            <a:ext cx="7189263" cy="4508936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Describes the structure of a system by showing the system’s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	-classes &amp; their attributes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	-operations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	-the relationship between them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Attributes and methods can be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Private              –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Protected         #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Public               +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86" y="2818938"/>
            <a:ext cx="5906814" cy="373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99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362839"/>
              </p:ext>
            </p:extLst>
          </p:nvPr>
        </p:nvGraphicFramePr>
        <p:xfrm>
          <a:off x="406226" y="1011127"/>
          <a:ext cx="1250315" cy="16405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0315">
                  <a:extLst>
                    <a:ext uri="{9D8B030D-6E8A-4147-A177-3AD203B41FA5}">
                      <a16:colId xmlns:a16="http://schemas.microsoft.com/office/drawing/2014/main" val="2956812828"/>
                    </a:ext>
                  </a:extLst>
                </a:gridCol>
              </a:tblGrid>
              <a:tr h="2419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Cook­­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3193851"/>
                  </a:ext>
                </a:extLst>
              </a:tr>
              <a:tr h="8604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 ID : </a:t>
                      </a:r>
                      <a:r>
                        <a:rPr lang="en-US" sz="1100" dirty="0" err="1">
                          <a:effectLst/>
                        </a:rPr>
                        <a:t>int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</a:t>
                      </a:r>
                      <a:r>
                        <a:rPr lang="en-US" sz="1100" baseline="0" dirty="0">
                          <a:effectLst/>
                        </a:rPr>
                        <a:t> </a:t>
                      </a:r>
                      <a:r>
                        <a:rPr lang="en-US" sz="1100" dirty="0">
                          <a:effectLst/>
                        </a:rPr>
                        <a:t>pass : string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9840895"/>
                  </a:ext>
                </a:extLst>
              </a:tr>
              <a:tr h="53816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+ </a:t>
                      </a:r>
                      <a:r>
                        <a:rPr lang="en-US" sz="1100" dirty="0" err="1">
                          <a:effectLst/>
                        </a:rPr>
                        <a:t>foodComplete</a:t>
                      </a:r>
                      <a:r>
                        <a:rPr lang="en-US" sz="1100" dirty="0">
                          <a:effectLst/>
                        </a:rPr>
                        <a:t>()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+getter()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+setter()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73051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609533"/>
              </p:ext>
            </p:extLst>
          </p:nvPr>
        </p:nvGraphicFramePr>
        <p:xfrm>
          <a:off x="3334964" y="467785"/>
          <a:ext cx="1250315" cy="16405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0315">
                  <a:extLst>
                    <a:ext uri="{9D8B030D-6E8A-4147-A177-3AD203B41FA5}">
                      <a16:colId xmlns:a16="http://schemas.microsoft.com/office/drawing/2014/main" val="1682655004"/>
                    </a:ext>
                  </a:extLst>
                </a:gridCol>
              </a:tblGrid>
              <a:tr h="2419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Spicy Broast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8530068"/>
                  </a:ext>
                </a:extLst>
              </a:tr>
              <a:tr h="8604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Waiter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Cook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Manager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Customer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4213902"/>
                  </a:ext>
                </a:extLst>
              </a:tr>
              <a:tr h="53816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-login()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-logout ()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+search()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472186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528553"/>
              </p:ext>
            </p:extLst>
          </p:nvPr>
        </p:nvGraphicFramePr>
        <p:xfrm>
          <a:off x="6846478" y="978738"/>
          <a:ext cx="1250315" cy="9560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0315">
                  <a:extLst>
                    <a:ext uri="{9D8B030D-6E8A-4147-A177-3AD203B41FA5}">
                      <a16:colId xmlns:a16="http://schemas.microsoft.com/office/drawing/2014/main" val="1966361464"/>
                    </a:ext>
                  </a:extLst>
                </a:gridCol>
              </a:tblGrid>
              <a:tr h="2199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Waiter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211211"/>
                  </a:ext>
                </a:extLst>
              </a:tr>
              <a:tr h="463135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-Id :</a:t>
                      </a:r>
                      <a:r>
                        <a:rPr lang="en-US" sz="1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baseline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US" sz="1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-password : string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1981166"/>
                  </a:ext>
                </a:extLst>
              </a:tr>
              <a:tr h="2730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+</a:t>
                      </a:r>
                      <a:r>
                        <a:rPr lang="en-US" sz="1100" dirty="0" err="1">
                          <a:effectLst/>
                        </a:rPr>
                        <a:t>serveOrder</a:t>
                      </a:r>
                      <a:r>
                        <a:rPr lang="en-US" sz="1100" dirty="0">
                          <a:effectLst/>
                        </a:rPr>
                        <a:t>()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8394279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143456"/>
              </p:ext>
            </p:extLst>
          </p:nvPr>
        </p:nvGraphicFramePr>
        <p:xfrm>
          <a:off x="525500" y="3237493"/>
          <a:ext cx="1250315" cy="10562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0315">
                  <a:extLst>
                    <a:ext uri="{9D8B030D-6E8A-4147-A177-3AD203B41FA5}">
                      <a16:colId xmlns:a16="http://schemas.microsoft.com/office/drawing/2014/main" val="4221103477"/>
                    </a:ext>
                  </a:extLst>
                </a:gridCol>
              </a:tblGrid>
              <a:tr h="2419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Manager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4758623"/>
                  </a:ext>
                </a:extLst>
              </a:tr>
              <a:tr h="53816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-id</a:t>
                      </a:r>
                      <a:r>
                        <a:rPr lang="en-US" sz="1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: </a:t>
                      </a:r>
                      <a:r>
                        <a:rPr lang="en-US" sz="1100" baseline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US" sz="1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-password : string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5939142"/>
                  </a:ext>
                </a:extLst>
              </a:tr>
              <a:tr h="27611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+</a:t>
                      </a:r>
                      <a:r>
                        <a:rPr lang="en-US" sz="1100" dirty="0" err="1">
                          <a:effectLst/>
                        </a:rPr>
                        <a:t>getPayment</a:t>
                      </a:r>
                      <a:r>
                        <a:rPr lang="en-US" sz="1100" dirty="0">
                          <a:effectLst/>
                        </a:rPr>
                        <a:t>()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31059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938978"/>
              </p:ext>
            </p:extLst>
          </p:nvPr>
        </p:nvGraphicFramePr>
        <p:xfrm>
          <a:off x="2566337" y="3850579"/>
          <a:ext cx="1250315" cy="13182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0315">
                  <a:extLst>
                    <a:ext uri="{9D8B030D-6E8A-4147-A177-3AD203B41FA5}">
                      <a16:colId xmlns:a16="http://schemas.microsoft.com/office/drawing/2014/main" val="3542685162"/>
                    </a:ext>
                  </a:extLst>
                </a:gridCol>
              </a:tblGrid>
              <a:tr h="2419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Order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0890958"/>
                  </a:ext>
                </a:extLst>
              </a:tr>
              <a:tr h="53816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-id</a:t>
                      </a:r>
                      <a:r>
                        <a:rPr lang="en-US" sz="1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100" baseline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US" sz="1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-bill : </a:t>
                      </a:r>
                      <a:r>
                        <a:rPr lang="en-US" sz="1100" baseline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US" sz="1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2909045"/>
                  </a:ext>
                </a:extLst>
              </a:tr>
              <a:tr h="53816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</a:t>
                      </a:r>
                      <a:r>
                        <a:rPr lang="en-US" sz="1100" dirty="0" err="1">
                          <a:effectLst/>
                        </a:rPr>
                        <a:t>queueCook</a:t>
                      </a:r>
                      <a:r>
                        <a:rPr lang="en-US" sz="1100" dirty="0">
                          <a:effectLst/>
                        </a:rPr>
                        <a:t> ()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+</a:t>
                      </a:r>
                      <a:r>
                        <a:rPr lang="en-US" sz="1100" dirty="0" err="1">
                          <a:effectLst/>
                        </a:rPr>
                        <a:t>autoBIll</a:t>
                      </a:r>
                      <a:r>
                        <a:rPr lang="en-US" sz="1100" dirty="0">
                          <a:effectLst/>
                        </a:rPr>
                        <a:t>()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+</a:t>
                      </a:r>
                      <a:r>
                        <a:rPr lang="en-US" sz="1100" dirty="0" err="1">
                          <a:effectLst/>
                        </a:rPr>
                        <a:t>autoSlip</a:t>
                      </a:r>
                      <a:r>
                        <a:rPr lang="en-US" sz="1100" dirty="0">
                          <a:effectLst/>
                        </a:rPr>
                        <a:t>()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6408957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25734"/>
              </p:ext>
            </p:extLst>
          </p:nvPr>
        </p:nvGraphicFramePr>
        <p:xfrm>
          <a:off x="6873296" y="2707402"/>
          <a:ext cx="1250315" cy="1819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0315">
                  <a:extLst>
                    <a:ext uri="{9D8B030D-6E8A-4147-A177-3AD203B41FA5}">
                      <a16:colId xmlns:a16="http://schemas.microsoft.com/office/drawing/2014/main" val="3231002467"/>
                    </a:ext>
                  </a:extLst>
                </a:gridCol>
              </a:tblGrid>
              <a:tr h="2419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Customer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5514092"/>
                  </a:ext>
                </a:extLst>
              </a:tr>
              <a:tr h="86042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-id</a:t>
                      </a:r>
                      <a:r>
                        <a:rPr lang="en-US" sz="1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100" baseline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US" sz="1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-Name : String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-Phone : string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100" baseline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Adress</a:t>
                      </a:r>
                      <a:r>
                        <a:rPr lang="en-US" sz="1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: string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5874182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+order()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+menu()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eventOrder</a:t>
                      </a:r>
                      <a:r>
                        <a:rPr lang="en-US" sz="1100" dirty="0">
                          <a:effectLst/>
                        </a:rPr>
                        <a:t>()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+payment()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0066626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693718"/>
              </p:ext>
            </p:extLst>
          </p:nvPr>
        </p:nvGraphicFramePr>
        <p:xfrm>
          <a:off x="4573740" y="2464904"/>
          <a:ext cx="1250315" cy="9905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0315">
                  <a:extLst>
                    <a:ext uri="{9D8B030D-6E8A-4147-A177-3AD203B41FA5}">
                      <a16:colId xmlns:a16="http://schemas.microsoft.com/office/drawing/2014/main" val="1966361464"/>
                    </a:ext>
                  </a:extLst>
                </a:gridCol>
              </a:tblGrid>
              <a:tr h="1793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Menu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211211"/>
                  </a:ext>
                </a:extLst>
              </a:tr>
              <a:tr h="538163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item_menu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item_price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item_id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1981166"/>
                  </a:ext>
                </a:extLst>
              </a:tr>
              <a:tr h="2730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8394279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350173"/>
              </p:ext>
            </p:extLst>
          </p:nvPr>
        </p:nvGraphicFramePr>
        <p:xfrm>
          <a:off x="5017688" y="3975652"/>
          <a:ext cx="1396364" cy="10763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6364">
                  <a:extLst>
                    <a:ext uri="{9D8B030D-6E8A-4147-A177-3AD203B41FA5}">
                      <a16:colId xmlns:a16="http://schemas.microsoft.com/office/drawing/2014/main" val="1966361464"/>
                    </a:ext>
                  </a:extLst>
                </a:gridCol>
              </a:tblGrid>
              <a:tr h="1793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Delivery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211211"/>
                  </a:ext>
                </a:extLst>
              </a:tr>
              <a:tr h="538163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D_Man_id</a:t>
                      </a:r>
                      <a:r>
                        <a:rPr lang="en-US" sz="1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100" baseline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US" sz="1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100" baseline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D_Man_pass</a:t>
                      </a:r>
                      <a:r>
                        <a:rPr lang="en-US" sz="1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: string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1981166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delivaryToCustomer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8394279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462816"/>
              </p:ext>
            </p:extLst>
          </p:nvPr>
        </p:nvGraphicFramePr>
        <p:xfrm>
          <a:off x="770365" y="4908008"/>
          <a:ext cx="1310226" cy="10311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0226">
                  <a:extLst>
                    <a:ext uri="{9D8B030D-6E8A-4147-A177-3AD203B41FA5}">
                      <a16:colId xmlns:a16="http://schemas.microsoft.com/office/drawing/2014/main" val="1966361464"/>
                    </a:ext>
                  </a:extLst>
                </a:gridCol>
              </a:tblGrid>
              <a:tr h="2199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Payment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211211"/>
                  </a:ext>
                </a:extLst>
              </a:tr>
              <a:tr h="538163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order_id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1981166"/>
                  </a:ext>
                </a:extLst>
              </a:tr>
              <a:tr h="2730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paymentSlip</a:t>
                      </a: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8394279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789289"/>
              </p:ext>
            </p:extLst>
          </p:nvPr>
        </p:nvGraphicFramePr>
        <p:xfrm>
          <a:off x="3732226" y="5471229"/>
          <a:ext cx="1250315" cy="12104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0315">
                  <a:extLst>
                    <a:ext uri="{9D8B030D-6E8A-4147-A177-3AD203B41FA5}">
                      <a16:colId xmlns:a16="http://schemas.microsoft.com/office/drawing/2014/main" val="1966361464"/>
                    </a:ext>
                  </a:extLst>
                </a:gridCol>
              </a:tblGrid>
              <a:tr h="2199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Slip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211211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order_id</a:t>
                      </a:r>
                      <a:r>
                        <a:rPr lang="en-US" sz="1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en-US" sz="1100" baseline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endParaRPr lang="en-US" sz="11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-Bill : </a:t>
                      </a:r>
                      <a:r>
                        <a:rPr lang="en-US" sz="1100" baseline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1100" baseline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customer</a:t>
                      </a:r>
                      <a:r>
                        <a:rPr lang="en-US" sz="1100" baseline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_name</a:t>
                      </a:r>
                      <a:r>
                        <a:rPr lang="en-US" sz="11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: string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1981166"/>
                  </a:ext>
                </a:extLst>
              </a:tr>
              <a:tr h="27301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8394279"/>
                  </a:ext>
                </a:extLst>
              </a:tr>
            </a:tbl>
          </a:graphicData>
        </a:graphic>
      </p:graphicFrame>
      <p:cxnSp>
        <p:nvCxnSpPr>
          <p:cNvPr id="28" name="Straight Arrow Connector 27"/>
          <p:cNvCxnSpPr/>
          <p:nvPr/>
        </p:nvCxnSpPr>
        <p:spPr>
          <a:xfrm>
            <a:off x="1656541" y="1152900"/>
            <a:ext cx="1678423" cy="0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/>
          <p:cNvCxnSpPr/>
          <p:nvPr/>
        </p:nvCxnSpPr>
        <p:spPr>
          <a:xfrm flipV="1">
            <a:off x="1775814" y="1934817"/>
            <a:ext cx="1559150" cy="1407138"/>
          </a:xfrm>
          <a:prstGeom prst="bentConnector3">
            <a:avLst>
              <a:gd name="adj1" fmla="val 50000"/>
            </a:avLst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85279" y="1283538"/>
            <a:ext cx="2261199" cy="0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/>
          <p:cNvCxnSpPr/>
          <p:nvPr/>
        </p:nvCxnSpPr>
        <p:spPr>
          <a:xfrm flipV="1">
            <a:off x="3880621" y="1790558"/>
            <a:ext cx="2873401" cy="2080746"/>
          </a:xfrm>
          <a:prstGeom prst="bentConnector3">
            <a:avLst>
              <a:gd name="adj1" fmla="val 74444"/>
            </a:avLst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824055" y="2870212"/>
            <a:ext cx="1049241" cy="0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Diamond 54"/>
          <p:cNvSpPr/>
          <p:nvPr/>
        </p:nvSpPr>
        <p:spPr>
          <a:xfrm>
            <a:off x="3202439" y="1081711"/>
            <a:ext cx="145773" cy="157103"/>
          </a:xfrm>
          <a:prstGeom prst="diamon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3816652" y="4664728"/>
            <a:ext cx="1201036" cy="14365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414052" y="4293704"/>
            <a:ext cx="459244" cy="0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5017688" y="5751443"/>
            <a:ext cx="2164991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7182679" y="4518295"/>
            <a:ext cx="0" cy="123314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1656541" y="4293704"/>
            <a:ext cx="0" cy="614304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646200" y="4293704"/>
            <a:ext cx="0" cy="189506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646200" y="6188765"/>
            <a:ext cx="308602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2080591" y="5658678"/>
            <a:ext cx="1651635" cy="0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Diamond 80"/>
          <p:cNvSpPr/>
          <p:nvPr/>
        </p:nvSpPr>
        <p:spPr>
          <a:xfrm>
            <a:off x="3191494" y="1852484"/>
            <a:ext cx="145773" cy="157103"/>
          </a:xfrm>
          <a:prstGeom prst="diamon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Diamond 81"/>
          <p:cNvSpPr/>
          <p:nvPr/>
        </p:nvSpPr>
        <p:spPr>
          <a:xfrm>
            <a:off x="4582976" y="1204986"/>
            <a:ext cx="145773" cy="157103"/>
          </a:xfrm>
          <a:prstGeom prst="diamon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Connector: Elbow 83"/>
          <p:cNvCxnSpPr/>
          <p:nvPr/>
        </p:nvCxnSpPr>
        <p:spPr>
          <a:xfrm>
            <a:off x="4573740" y="1695911"/>
            <a:ext cx="2299556" cy="1479782"/>
          </a:xfrm>
          <a:prstGeom prst="bentConnector3">
            <a:avLst>
              <a:gd name="adj1" fmla="val 70179"/>
            </a:avLst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Diamond 85"/>
          <p:cNvSpPr/>
          <p:nvPr/>
        </p:nvSpPr>
        <p:spPr>
          <a:xfrm>
            <a:off x="4572031" y="1606890"/>
            <a:ext cx="145773" cy="157103"/>
          </a:xfrm>
          <a:prstGeom prst="diamon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Diamond 86"/>
          <p:cNvSpPr/>
          <p:nvPr/>
        </p:nvSpPr>
        <p:spPr>
          <a:xfrm>
            <a:off x="5815137" y="2799063"/>
            <a:ext cx="145773" cy="157103"/>
          </a:xfrm>
          <a:prstGeom prst="diamon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Diamond 87"/>
          <p:cNvSpPr/>
          <p:nvPr/>
        </p:nvSpPr>
        <p:spPr>
          <a:xfrm>
            <a:off x="5005635" y="5672891"/>
            <a:ext cx="145773" cy="157103"/>
          </a:xfrm>
          <a:prstGeom prst="diamon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Diamond 88"/>
          <p:cNvSpPr/>
          <p:nvPr/>
        </p:nvSpPr>
        <p:spPr>
          <a:xfrm>
            <a:off x="573313" y="4293703"/>
            <a:ext cx="145773" cy="157103"/>
          </a:xfrm>
          <a:prstGeom prst="diamon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344416" y="4702067"/>
            <a:ext cx="280990" cy="1864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92" name="Rectangle 91"/>
          <p:cNvSpPr/>
          <p:nvPr/>
        </p:nvSpPr>
        <p:spPr>
          <a:xfrm>
            <a:off x="7877074" y="4531813"/>
            <a:ext cx="248195" cy="143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344416" y="4306257"/>
            <a:ext cx="280990" cy="1864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4" name="Rectangle 93"/>
          <p:cNvSpPr/>
          <p:nvPr/>
        </p:nvSpPr>
        <p:spPr>
          <a:xfrm>
            <a:off x="5775952" y="2589249"/>
            <a:ext cx="280990" cy="1864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5" name="Rectangle 94"/>
          <p:cNvSpPr/>
          <p:nvPr/>
        </p:nvSpPr>
        <p:spPr>
          <a:xfrm>
            <a:off x="328767" y="4324384"/>
            <a:ext cx="280990" cy="1864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872832" y="3662572"/>
            <a:ext cx="248195" cy="143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97" name="Rectangle 96"/>
          <p:cNvSpPr/>
          <p:nvPr/>
        </p:nvSpPr>
        <p:spPr>
          <a:xfrm>
            <a:off x="6624605" y="2654415"/>
            <a:ext cx="248195" cy="161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98" name="Rectangle 97"/>
          <p:cNvSpPr/>
          <p:nvPr/>
        </p:nvSpPr>
        <p:spPr>
          <a:xfrm>
            <a:off x="3811828" y="4455728"/>
            <a:ext cx="248195" cy="143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769493" y="4491219"/>
            <a:ext cx="248195" cy="143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3460937" y="6231562"/>
            <a:ext cx="248195" cy="143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3086656" y="1681325"/>
            <a:ext cx="280990" cy="1858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3503636" y="5383215"/>
            <a:ext cx="280990" cy="1864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2016846" y="5386028"/>
            <a:ext cx="280990" cy="1864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938026" y="5461335"/>
            <a:ext cx="280990" cy="1864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4572031" y="1015500"/>
            <a:ext cx="280990" cy="1858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3086656" y="844710"/>
            <a:ext cx="280990" cy="1858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4572031" y="1446750"/>
            <a:ext cx="280990" cy="1858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1699289" y="3113905"/>
            <a:ext cx="280990" cy="1858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7721845" y="1959453"/>
            <a:ext cx="248195" cy="143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256608" y="4578836"/>
            <a:ext cx="248195" cy="143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6684605" y="4100683"/>
            <a:ext cx="205120" cy="143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6623149" y="3245605"/>
            <a:ext cx="248195" cy="143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6374458" y="4109392"/>
            <a:ext cx="248195" cy="143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</a:t>
            </a:r>
            <a:endParaRPr lang="en-US" dirty="0"/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7636042" y="1926923"/>
            <a:ext cx="16042" cy="771746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7708039" y="2530386"/>
            <a:ext cx="248195" cy="143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3828562" y="4880035"/>
            <a:ext cx="248195" cy="143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1655499" y="955534"/>
            <a:ext cx="248195" cy="143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6602394" y="1586860"/>
            <a:ext cx="248195" cy="143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6581424" y="1052985"/>
            <a:ext cx="248195" cy="143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cxnSp>
        <p:nvCxnSpPr>
          <p:cNvPr id="128" name="Straight Arrow Connector 127"/>
          <p:cNvCxnSpPr/>
          <p:nvPr/>
        </p:nvCxnSpPr>
        <p:spPr>
          <a:xfrm flipH="1" flipV="1">
            <a:off x="3872832" y="5134869"/>
            <a:ext cx="3959304" cy="3397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7832136" y="4527574"/>
            <a:ext cx="0" cy="641266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903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33600" y="2027680"/>
            <a:ext cx="7975600" cy="26078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800" b="1" dirty="0">
                <a:solidFill>
                  <a:schemeClr val="bg1"/>
                </a:solidFill>
              </a:rPr>
              <a:t>State Diagram</a:t>
            </a:r>
          </a:p>
        </p:txBody>
      </p:sp>
    </p:spTree>
    <p:extLst>
      <p:ext uri="{BB962C8B-B14F-4D97-AF65-F5344CB8AC3E}">
        <p14:creationId xmlns:p14="http://schemas.microsoft.com/office/powerpoint/2010/main" val="243738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State Diagram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133125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Describe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	-all possible state of an object when an event occur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88" y="3447744"/>
            <a:ext cx="5352186" cy="28735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66" y="3447744"/>
            <a:ext cx="6313434" cy="286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08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5843" y="497485"/>
            <a:ext cx="2661771" cy="508927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Order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State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18" y="0"/>
            <a:ext cx="2237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42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39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33600" y="2027680"/>
            <a:ext cx="7975600" cy="260782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800" b="1" dirty="0">
                <a:solidFill>
                  <a:schemeClr val="bg1"/>
                </a:solidFill>
              </a:rPr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3021853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725</TotalTime>
  <Words>337</Words>
  <Application>Microsoft Office PowerPoint</Application>
  <PresentationFormat>Widescreen</PresentationFormat>
  <Paragraphs>148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Century Gothic</vt:lpstr>
      <vt:lpstr>DejaVu Sans</vt:lpstr>
      <vt:lpstr>Symbol</vt:lpstr>
      <vt:lpstr>Times New Roman</vt:lpstr>
      <vt:lpstr>Wingdings</vt:lpstr>
      <vt:lpstr>Wingdings 3</vt:lpstr>
      <vt:lpstr>Office Theme</vt:lpstr>
      <vt:lpstr>Office Theme</vt:lpstr>
      <vt:lpstr>PowerPoint Presentation</vt:lpstr>
      <vt:lpstr>Class Diagram</vt:lpstr>
      <vt:lpstr>Class Diagram</vt:lpstr>
      <vt:lpstr>PowerPoint Presentation</vt:lpstr>
      <vt:lpstr>PowerPoint Presentation</vt:lpstr>
      <vt:lpstr>State Diagram</vt:lpstr>
      <vt:lpstr>Order State Diagram</vt:lpstr>
      <vt:lpstr>PowerPoint Presentation</vt:lpstr>
      <vt:lpstr>PowerPoint Presentation</vt:lpstr>
      <vt:lpstr>Sequence Diagram</vt:lpstr>
      <vt:lpstr>Sequence Diagram</vt:lpstr>
      <vt:lpstr>Seuence Diagram</vt:lpstr>
      <vt:lpstr>PowerPoint Presentation</vt:lpstr>
      <vt:lpstr>CRC Diagram</vt:lpstr>
      <vt:lpstr>PowerPoint Presentation</vt:lpstr>
      <vt:lpstr>Deployment Diagram</vt:lpstr>
      <vt:lpstr>Deployment Diagram</vt:lpstr>
      <vt:lpstr>UI Design 3 Golden Rules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XRaj</dc:creator>
  <dc:description/>
  <cp:lastModifiedBy>yameek</cp:lastModifiedBy>
  <cp:revision>104</cp:revision>
  <dcterms:created xsi:type="dcterms:W3CDTF">2016-11-08T13:33:30Z</dcterms:created>
  <dcterms:modified xsi:type="dcterms:W3CDTF">2016-12-13T22:59:35Z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</Properties>
</file>